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39"/>
  </p:notesMasterIdLst>
  <p:handoutMasterIdLst>
    <p:handoutMasterId r:id="rId40"/>
  </p:handoutMasterIdLst>
  <p:sldIdLst>
    <p:sldId id="501" r:id="rId2"/>
    <p:sldId id="269" r:id="rId3"/>
    <p:sldId id="301" r:id="rId4"/>
    <p:sldId id="435" r:id="rId5"/>
    <p:sldId id="464" r:id="rId6"/>
    <p:sldId id="754" r:id="rId7"/>
    <p:sldId id="545" r:id="rId8"/>
    <p:sldId id="610" r:id="rId9"/>
    <p:sldId id="757" r:id="rId10"/>
    <p:sldId id="758" r:id="rId11"/>
    <p:sldId id="788" r:id="rId12"/>
    <p:sldId id="759" r:id="rId13"/>
    <p:sldId id="760" r:id="rId14"/>
    <p:sldId id="761" r:id="rId15"/>
    <p:sldId id="611" r:id="rId16"/>
    <p:sldId id="798" r:id="rId17"/>
    <p:sldId id="797" r:id="rId18"/>
    <p:sldId id="789" r:id="rId19"/>
    <p:sldId id="790" r:id="rId20"/>
    <p:sldId id="791" r:id="rId21"/>
    <p:sldId id="792" r:id="rId22"/>
    <p:sldId id="793" r:id="rId23"/>
    <p:sldId id="794" r:id="rId24"/>
    <p:sldId id="795" r:id="rId25"/>
    <p:sldId id="767" r:id="rId26"/>
    <p:sldId id="769" r:id="rId27"/>
    <p:sldId id="799" r:id="rId28"/>
    <p:sldId id="800" r:id="rId29"/>
    <p:sldId id="770" r:id="rId30"/>
    <p:sldId id="771" r:id="rId31"/>
    <p:sldId id="772" r:id="rId32"/>
    <p:sldId id="774" r:id="rId33"/>
    <p:sldId id="775" r:id="rId34"/>
    <p:sldId id="777" r:id="rId35"/>
    <p:sldId id="781" r:id="rId36"/>
    <p:sldId id="782" r:id="rId37"/>
    <p:sldId id="783" r:id="rId38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43">
          <p15:clr>
            <a:srgbClr val="A4A3A4"/>
          </p15:clr>
        </p15:guide>
        <p15:guide id="3" pos="3248">
          <p15:clr>
            <a:srgbClr val="A4A3A4"/>
          </p15:clr>
        </p15:guide>
        <p15:guide id="4" pos="143">
          <p15:clr>
            <a:srgbClr val="A4A3A4"/>
          </p15:clr>
        </p15:guide>
        <p15:guide id="5" pos="6068">
          <p15:clr>
            <a:srgbClr val="A4A3A4"/>
          </p15:clr>
        </p15:guide>
        <p15:guide id="6" orient="horz" pos="1117">
          <p15:clr>
            <a:srgbClr val="A4A3A4"/>
          </p15:clr>
        </p15:guide>
        <p15:guide id="7" orient="horz" pos="4167">
          <p15:clr>
            <a:srgbClr val="A4A3A4"/>
          </p15:clr>
        </p15:guide>
        <p15:guide id="8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8EC"/>
    <a:srgbClr val="FEF6B8"/>
    <a:srgbClr val="F8A9A9"/>
    <a:srgbClr val="D0F3AD"/>
    <a:srgbClr val="E0D1DB"/>
    <a:srgbClr val="D5E8DD"/>
    <a:srgbClr val="FDE0C2"/>
    <a:srgbClr val="F1F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9" autoAdjust="0"/>
    <p:restoredTop sz="87722" autoAdjust="0"/>
  </p:normalViewPr>
  <p:slideViewPr>
    <p:cSldViewPr>
      <p:cViewPr varScale="1">
        <p:scale>
          <a:sx n="89" d="100"/>
          <a:sy n="89" d="100"/>
        </p:scale>
        <p:origin x="798" y="72"/>
      </p:cViewPr>
      <p:guideLst>
        <p:guide orient="horz" pos="2160"/>
        <p:guide orient="horz" pos="1143"/>
        <p:guide pos="3248"/>
        <p:guide pos="143"/>
        <p:guide pos="6068"/>
        <p:guide orient="horz" pos="1117"/>
        <p:guide orient="horz" pos="4167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notesViewPr>
    <p:cSldViewPr>
      <p:cViewPr varScale="1">
        <p:scale>
          <a:sx n="80" d="100"/>
          <a:sy n="80" d="100"/>
        </p:scale>
        <p:origin x="-4046" y="-96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CE032-ED07-4139-9220-BFAAF10FFB30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2017-03-02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F537A-B899-4629-94FD-F7A90AEBB56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1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87271AE6-D0B1-AA47-88FE-716E07697481}" type="datetime1">
              <a:rPr lang="ko-KR" altLang="en-US"/>
              <a:pPr>
                <a:defRPr/>
              </a:pPr>
              <a:t>2017-03-02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B3B64855-A6CE-B943-8FEC-1FFE2BF2799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4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9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9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3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3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0" y="0"/>
            <a:ext cx="9632950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42534"/>
            <a:ext cx="7810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97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486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62885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347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1536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99263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83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0" y="0"/>
            <a:ext cx="9632950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227013" y="1814513"/>
            <a:ext cx="9405937" cy="463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63" y="6572250"/>
            <a:ext cx="7810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930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8753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97331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3069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3121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8734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24625"/>
            <a:ext cx="781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24625"/>
            <a:ext cx="781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5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4715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8851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103" y="452718"/>
            <a:ext cx="7643328" cy="140053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675" y="2052925"/>
            <a:ext cx="7270959" cy="41954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160847" y="1819244"/>
            <a:ext cx="990599" cy="2477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13605" y="3253844"/>
            <a:ext cx="3859795" cy="2477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634" y="295737"/>
            <a:ext cx="681214" cy="767687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2" r:id="rId3"/>
    <p:sldLayoutId id="2147483695" r:id="rId4"/>
    <p:sldLayoutId id="2147483696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4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1600" kern="1200" dirty="0">
          <a:solidFill>
            <a:srgbClr val="000000"/>
          </a:solidFill>
          <a:latin typeface="Arial" pitchFamily="34" charset="0"/>
          <a:ea typeface="HY헤드라인M" pitchFamily="18" charset="-127"/>
          <a:cs typeface="HY헤드라인M" pitchFamily="18" charset="-128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9pPr>
    </p:titleStyle>
    <p:bodyStyle>
      <a:lvl1pPr marL="1651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Wingdings" charset="2"/>
        <a:buChar char="§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1pPr>
      <a:lvl2pPr marL="3429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2pPr>
      <a:lvl3pPr marL="5334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•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3pPr>
      <a:lvl4pPr marL="7366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4pPr>
      <a:lvl5pPr marL="901700" indent="-1270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»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jpe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20" Type="http://schemas.openxmlformats.org/officeDocument/2006/relationships/image" Target="../media/image15.gif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microsoft.com/office/2007/relationships/hdphoto" Target="../media/hdphoto1.wdp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sgeo.kr/178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qgistutorials.com/ko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hrd.me.go.kr/member/board/DataEduTextbook_BoardList.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blog.daum.net/geoscience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geeps.krihs.re.kr/wiki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9.xml"/><Relationship Id="rId7" Type="http://schemas.openxmlformats.org/officeDocument/2006/relationships/image" Target="../media/image32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8.xml"/><Relationship Id="rId16" Type="http://schemas.openxmlformats.org/officeDocument/2006/relationships/image" Target="../media/image10.jpeg"/><Relationship Id="rId1" Type="http://schemas.openxmlformats.org/officeDocument/2006/relationships/tags" Target="../tags/tag7.xml"/><Relationship Id="rId6" Type="http://schemas.openxmlformats.org/officeDocument/2006/relationships/hyperlink" Target="http://maps.cga.harvard.edu/qgis/" TargetMode="External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jpe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5.xml"/><Relationship Id="rId16" Type="http://schemas.openxmlformats.org/officeDocument/2006/relationships/image" Target="../media/image13.jpe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osgeo.kr/17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qg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docs.qgis.org/2.14/ko/docs/index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37184" y="2673003"/>
            <a:ext cx="7391400" cy="830997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</a:pP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QGIS </a:t>
            </a:r>
            <a:r>
              <a:rPr lang="ko-KR" altLang="en-US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기초</a:t>
            </a: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</a:p>
        </p:txBody>
      </p:sp>
      <p:pic>
        <p:nvPicPr>
          <p:cNvPr id="8" name="Picture 7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9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0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1" name="Picture 10" descr="mapfish_whit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5" name="Picture 14" descr="openlayer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pic>
        <p:nvPicPr>
          <p:cNvPr id="12" name="Picture 11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0632" y="2132856"/>
            <a:ext cx="1676400" cy="187756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69633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34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18" name="Picture 2" descr="GeoNo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19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0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1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pic>
        <p:nvPicPr>
          <p:cNvPr id="25" name="Picture 2" descr="D:\PROJECT\004.OSGEO\20121012_FOSS4G KOREA\LOGO\OSGeo-Korean-LC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28" b="16098"/>
          <a:stretch/>
        </p:blipFill>
        <p:spPr bwMode="auto">
          <a:xfrm>
            <a:off x="262673" y="224608"/>
            <a:ext cx="2530087" cy="16202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부제목 2"/>
          <p:cNvSpPr txBox="1">
            <a:spLocks/>
          </p:cNvSpPr>
          <p:nvPr/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1651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00" indent="-1270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None/>
            </a:pPr>
            <a:r>
              <a:rPr kumimoji="0" lang="en-US" altLang="ko-KR" sz="2800" b="1" dirty="0" smtClean="0">
                <a:solidFill>
                  <a:schemeClr val="accent1"/>
                </a:solidFill>
              </a:rPr>
              <a:t>2017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년 </a:t>
            </a:r>
            <a:r>
              <a:rPr kumimoji="0" lang="en-US" altLang="ko-KR" sz="2800" b="1" dirty="0">
                <a:solidFill>
                  <a:schemeClr val="accent1"/>
                </a:solidFill>
              </a:rPr>
              <a:t>3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월 </a:t>
            </a:r>
            <a:r>
              <a:rPr kumimoji="0" lang="en-US" altLang="ko-KR" sz="2800" b="1" dirty="0">
                <a:solidFill>
                  <a:schemeClr val="accent1"/>
                </a:solidFill>
              </a:rPr>
              <a:t>3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일</a:t>
            </a:r>
            <a:endParaRPr kumimoji="0" lang="en-US" altLang="ko-KR" sz="2800" b="1" dirty="0" smtClean="0">
              <a:solidFill>
                <a:schemeClr val="accent1"/>
              </a:solidFill>
            </a:endParaRPr>
          </a:p>
          <a:p>
            <a:pPr marL="50800" indent="0">
              <a:buNone/>
            </a:pPr>
            <a:r>
              <a:rPr kumimoji="0" lang="ko-KR" altLang="en-US" sz="2800" b="1" dirty="0" smtClean="0">
                <a:solidFill>
                  <a:schemeClr val="accent1"/>
                </a:solidFill>
              </a:rPr>
              <a:t>장병진</a:t>
            </a:r>
            <a:r>
              <a:rPr kumimoji="0" lang="en-US" altLang="ko-KR" sz="2800" b="1" dirty="0" smtClean="0">
                <a:solidFill>
                  <a:schemeClr val="accent1"/>
                </a:solidFill>
              </a:rPr>
              <a:t>(jangbi882@gmail.com)</a:t>
            </a:r>
            <a:endParaRPr kumimoji="0"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61" y="5414081"/>
            <a:ext cx="2233413" cy="81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921494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QGIS Training Manual 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한국어판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://www.osgeo.kr/178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1583702"/>
            <a:ext cx="7116204" cy="4932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5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1052736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예제와 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Ujaval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Gandhi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씨가 쓰고 부산대 최송현 교수님이 번역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http://www.qgistutorials.com/ko/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77" y="2059681"/>
            <a:ext cx="6088436" cy="4510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00" y="1999874"/>
            <a:ext cx="6621389" cy="4589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1001" y="993502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국립환경인력개발원교육자료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환경공간정보활용과정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(2013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https://ehrd.me.go.kr/member/board/DataEduTextbook_BoardList.do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1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993502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개인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국립공원관리공단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유병혁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://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blog.daum.net/geoscience/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07" y="1999874"/>
            <a:ext cx="6426575" cy="4376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5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1052736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연구교육용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공간정보플랫폼 연구사업의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위키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://geeps.krihs.re.kr/wiki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6" y="2129108"/>
            <a:ext cx="6369557" cy="43379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19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950" y="2286000"/>
            <a:ext cx="8807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II. QGIS</a:t>
            </a:r>
            <a:r>
              <a:rPr lang="ko-KR" alt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 기본 기능 </a:t>
            </a:r>
            <a:endParaRPr lang="en-US" sz="66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4114800"/>
            <a:ext cx="8662537" cy="24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교재는 미국 하버드 대학교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Center for Geographic Analysis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 Workshop Manual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내용을 일부 포함하고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해당 자료는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6"/>
              </a:rPr>
              <a:t>http://maps.cga.harvard.edu/qgis/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에서 살펴볼 수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자료와 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버젼은 교육용 버젼과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6" descr="OSGeo_logo_750_317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945444" y="112889"/>
            <a:ext cx="121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8000"/>
                </a:solidFill>
                <a:latin typeface="+mn-lt"/>
                <a:ea typeface="맑은 고딕"/>
                <a:cs typeface="맑은 고딕"/>
              </a:rPr>
              <a:t>한국어 지부</a:t>
            </a:r>
            <a:endParaRPr lang="en-US" sz="1600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</p:txBody>
      </p:sp>
      <p:pic>
        <p:nvPicPr>
          <p:cNvPr id="16" name="Picture 7" descr="qgis_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17" name="Picture 8" descr="geoserver-logo-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8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9" name="Picture 10" descr="mapfish_whit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20" name="Picture 14" descr="openlayers_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3" name="그룹 20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22" name="Picture 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25" name="Picture 2" descr="GeoNo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26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7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8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04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48" y="1590123"/>
            <a:ext cx="6880787" cy="50021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QGIS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사용자 인터페이스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이해하기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908" y="1520242"/>
            <a:ext cx="2160240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① 메뉴 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도구 모음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③ 지도 범례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④ 지도 창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⑤ 지도 </a:t>
            </a:r>
            <a:r>
              <a:rPr lang="ko-KR" altLang="en-US" dirty="0" err="1" smtClean="0">
                <a:solidFill>
                  <a:srgbClr val="000000"/>
                </a:solidFill>
                <a:latin typeface="+mj-ea"/>
                <a:ea typeface="+mj-ea"/>
              </a:rPr>
              <a:t>오버뷰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⑥ 상태 표시줄 </a:t>
            </a:r>
          </a:p>
        </p:txBody>
      </p:sp>
      <p:sp>
        <p:nvSpPr>
          <p:cNvPr id="7" name="타원 6"/>
          <p:cNvSpPr/>
          <p:nvPr/>
        </p:nvSpPr>
        <p:spPr>
          <a:xfrm>
            <a:off x="2432720" y="1629470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8" name="타원 7"/>
          <p:cNvSpPr/>
          <p:nvPr/>
        </p:nvSpPr>
        <p:spPr>
          <a:xfrm>
            <a:off x="5529064" y="1844824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2544001" y="3121335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0" name="타원 9"/>
          <p:cNvSpPr/>
          <p:nvPr/>
        </p:nvSpPr>
        <p:spPr>
          <a:xfrm>
            <a:off x="4366072" y="4809976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1" name="타원 10"/>
          <p:cNvSpPr/>
          <p:nvPr/>
        </p:nvSpPr>
        <p:spPr>
          <a:xfrm>
            <a:off x="2255969" y="4758504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4774478" y="6175622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0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100" y="1463668"/>
            <a:ext cx="9102686" cy="4980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99" y="2405796"/>
            <a:ext cx="2832256" cy="2353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6472" y="3523783"/>
            <a:ext cx="3421488" cy="259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044980" y="5628702"/>
            <a:ext cx="1114983" cy="42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툴박스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188506" y="5059392"/>
            <a:ext cx="1114983" cy="42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모델러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92229" y="3835256"/>
            <a:ext cx="836237" cy="42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화면구성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프래임워크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2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56792"/>
            <a:ext cx="7270750" cy="41957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smtClean="0"/>
              <a:t>지원 공간정보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벡터 데이터</a:t>
            </a:r>
            <a:r>
              <a:rPr lang="en-US" altLang="ko-KR" sz="1800" dirty="0" smtClean="0"/>
              <a:t>: Shape, DXF, SDTS, S-57, File GDB…</a:t>
            </a:r>
          </a:p>
          <a:p>
            <a:pPr lvl="1"/>
            <a:r>
              <a:rPr lang="ko-KR" altLang="en-US" sz="1800" dirty="0" err="1" smtClean="0"/>
              <a:t>래스터</a:t>
            </a:r>
            <a:r>
              <a:rPr lang="ko-KR" altLang="en-US" sz="1800" dirty="0" smtClean="0"/>
              <a:t> 데이터</a:t>
            </a:r>
            <a:r>
              <a:rPr lang="en-US" altLang="ko-KR" sz="1800" dirty="0" smtClean="0"/>
              <a:t>: Tiff. JPG, PNG, IMG, </a:t>
            </a:r>
            <a:r>
              <a:rPr lang="en-US" altLang="ko-KR" sz="1800" dirty="0" err="1" smtClean="0"/>
              <a:t>ArcGRID</a:t>
            </a:r>
            <a:r>
              <a:rPr lang="en-US" altLang="ko-KR" sz="1800" dirty="0" smtClean="0"/>
              <a:t>…</a:t>
            </a:r>
          </a:p>
          <a:p>
            <a:pPr lvl="1"/>
            <a:r>
              <a:rPr lang="en-US" altLang="ko-KR" sz="1800" dirty="0" err="1" smtClean="0"/>
              <a:t>GeoDB</a:t>
            </a:r>
            <a:r>
              <a:rPr lang="en-US" altLang="ko-KR" sz="1800" dirty="0" smtClean="0"/>
              <a:t>: Oracle Spatial, MS SQL Server, </a:t>
            </a:r>
            <a:r>
              <a:rPr lang="en-US" altLang="ko-KR" sz="1800" dirty="0" err="1" smtClean="0"/>
              <a:t>PostGIS</a:t>
            </a:r>
            <a:r>
              <a:rPr lang="en-US" altLang="ko-KR" sz="1800" dirty="0" smtClean="0"/>
              <a:t>…</a:t>
            </a:r>
          </a:p>
          <a:p>
            <a:pPr lvl="1"/>
            <a:r>
              <a:rPr lang="ko-KR" altLang="en-US" sz="1800" dirty="0" smtClean="0"/>
              <a:t>표준 웹 인터페이스</a:t>
            </a:r>
            <a:r>
              <a:rPr lang="en-US" altLang="ko-KR" sz="1800" dirty="0" smtClean="0"/>
              <a:t>: WMS, WFS, WMTS, WCS…</a:t>
            </a:r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엄청나게 다양한 파일 포맷을 지원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모든 표준좌표계와 사용자 </a:t>
            </a:r>
            <a:r>
              <a:rPr lang="ko-KR" altLang="en-US" sz="1800" dirty="0" err="1" smtClean="0"/>
              <a:t>좌표계</a:t>
            </a:r>
            <a:r>
              <a:rPr lang="ko-KR" altLang="en-US" sz="1800" dirty="0" smtClean="0"/>
              <a:t> 지원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대용량 자료도 빠르게 볼 수 있음</a:t>
            </a:r>
            <a:endParaRPr lang="en-US" altLang="ko-KR" sz="18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기능측면</a:t>
            </a:r>
            <a:r>
              <a:rPr lang="en-US" altLang="ko-KR" sz="1800" dirty="0" smtClean="0"/>
              <a:t>: QGIS = ArcMap</a:t>
            </a:r>
          </a:p>
          <a:p>
            <a:pPr lvl="1"/>
            <a:r>
              <a:rPr lang="ko-KR" altLang="en-US" sz="1800" dirty="0" err="1" smtClean="0"/>
              <a:t>편의성측면</a:t>
            </a:r>
            <a:r>
              <a:rPr lang="en-US" altLang="ko-KR" sz="1800" dirty="0" smtClean="0"/>
              <a:t>: QGIS &lt; ArcMap</a:t>
            </a:r>
          </a:p>
          <a:p>
            <a:pPr lvl="1"/>
            <a:r>
              <a:rPr lang="ko-KR" altLang="en-US" sz="1800" dirty="0" err="1" smtClean="0"/>
              <a:t>포맷지원</a:t>
            </a:r>
            <a:r>
              <a:rPr lang="en-US" altLang="ko-KR" sz="1800" dirty="0" smtClean="0"/>
              <a:t>: QGIS &gt;&gt; ArcMap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54" y="1422068"/>
            <a:ext cx="3361731" cy="2345515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94" y="3861048"/>
            <a:ext cx="3385600" cy="221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공간정보 보기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85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31094"/>
            <a:ext cx="7270750" cy="41957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800" dirty="0" smtClean="0"/>
              <a:t>데이터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상세조회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벡터 데이터 </a:t>
            </a:r>
            <a:r>
              <a:rPr lang="ko-KR" altLang="en-US" sz="1800" dirty="0" err="1" smtClean="0"/>
              <a:t>속성조회</a:t>
            </a:r>
            <a:endParaRPr lang="en-US" altLang="ko-KR" sz="1800" dirty="0"/>
          </a:p>
          <a:p>
            <a:pPr lvl="1"/>
            <a:r>
              <a:rPr lang="ko-KR" altLang="en-US" sz="1800" dirty="0" err="1" smtClean="0"/>
              <a:t>래스터</a:t>
            </a:r>
            <a:r>
              <a:rPr lang="ko-KR" altLang="en-US" sz="1800" dirty="0" smtClean="0"/>
              <a:t> 데이터 다중 채널 </a:t>
            </a:r>
            <a:r>
              <a:rPr lang="ko-KR" altLang="en-US" sz="1800" dirty="0" err="1" smtClean="0"/>
              <a:t>값조회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계산식 및 </a:t>
            </a:r>
            <a:r>
              <a:rPr lang="en-US" altLang="ko-KR" sz="1800" dirty="0" smtClean="0"/>
              <a:t>SQL</a:t>
            </a:r>
            <a:r>
              <a:rPr lang="ko-KR" altLang="en-US" sz="1800" dirty="0" smtClean="0"/>
              <a:t>을 이용한 </a:t>
            </a:r>
            <a:r>
              <a:rPr lang="ko-KR" altLang="en-US" sz="1800" dirty="0" err="1" smtClean="0"/>
              <a:t>공간자료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필터링</a:t>
            </a:r>
            <a:endParaRPr lang="en-US" altLang="ko-KR" sz="18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기본적인 </a:t>
            </a:r>
            <a:r>
              <a:rPr lang="ko-KR" altLang="en-US" sz="1800" dirty="0" err="1" smtClean="0"/>
              <a:t>속성기능</a:t>
            </a:r>
            <a:r>
              <a:rPr lang="ko-KR" altLang="en-US" sz="1800" dirty="0" smtClean="0"/>
              <a:t> 다 됨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찾기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바꾸기 편의성 떨어짐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계산식을 통한 기능은 뛰어남</a:t>
            </a:r>
            <a:endParaRPr lang="en-US" altLang="ko-KR" sz="1800" dirty="0" smtClean="0"/>
          </a:p>
          <a:p>
            <a:r>
              <a:rPr lang="ko-KR" altLang="en-US" sz="1800" dirty="0"/>
              <a:t>비교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기능측면</a:t>
            </a:r>
            <a:r>
              <a:rPr lang="en-US" altLang="ko-KR" sz="1800" dirty="0"/>
              <a:t>: QGIS </a:t>
            </a:r>
            <a:r>
              <a:rPr lang="en-US" altLang="ko-KR" sz="1800" dirty="0" smtClean="0"/>
              <a:t>&lt; ArcMap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성능측면</a:t>
            </a:r>
            <a:r>
              <a:rPr lang="en-US" altLang="ko-KR" sz="1800" dirty="0"/>
              <a:t>: QGIS = </a:t>
            </a:r>
            <a:r>
              <a:rPr lang="en-US" altLang="ko-KR" sz="1800" dirty="0" smtClean="0"/>
              <a:t>ArcMap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008" y="1035550"/>
            <a:ext cx="3741426" cy="2177427"/>
          </a:xfrm>
          <a:prstGeom prst="rect">
            <a:avLst/>
          </a:prstGeom>
        </p:spPr>
      </p:pic>
      <p:pic>
        <p:nvPicPr>
          <p:cNvPr id="2050" name="Picture 2" descr="Cap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86" y="3212977"/>
            <a:ext cx="4894332" cy="323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상세조회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2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13" y="2204864"/>
            <a:ext cx="8807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altLang="ko-KR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I. QGIS </a:t>
            </a:r>
            <a:r>
              <a:rPr lang="ko-KR" alt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설치 및 환경설정</a:t>
            </a:r>
            <a:endParaRPr lang="en-US" altLang="ko-KR" sz="4800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12" name="Picture 7" descr="qgis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13" name="Picture 8" descr="geoserver-logo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4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5" name="Picture 10" descr="mapfish_whit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6" name="Picture 14" descr="openlayers_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21" name="Picture 2" descr="GeoNod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22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3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4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09600" y="4114799"/>
            <a:ext cx="8662537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32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비트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버전은 최신 버전과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샘플 데이터 셋은 실제 정보와 다르므로 교육용 이외에는 사용할 수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56792"/>
            <a:ext cx="7270750" cy="41957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smtClean="0"/>
              <a:t>가시화 방법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채움색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채움패턴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선색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선두께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선패턴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아이콘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텍스트 크기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배치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폰트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꾸밈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값의 범위에 따른 </a:t>
            </a:r>
            <a:r>
              <a:rPr lang="ko-KR" altLang="en-US" sz="1800" dirty="0" err="1" smtClean="0"/>
              <a:t>표현구분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값의 </a:t>
            </a:r>
            <a:r>
              <a:rPr lang="ko-KR" altLang="en-US" sz="1800" dirty="0" err="1" smtClean="0"/>
              <a:t>구분값에</a:t>
            </a:r>
            <a:r>
              <a:rPr lang="ko-KR" altLang="en-US" sz="1800" dirty="0" smtClean="0"/>
              <a:t> 따른 </a:t>
            </a:r>
            <a:r>
              <a:rPr lang="ko-KR" altLang="en-US" sz="1800" dirty="0" err="1" smtClean="0"/>
              <a:t>표현구분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레이어 겹침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투명도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특수효과</a:t>
            </a:r>
            <a:endParaRPr lang="en-US" altLang="ko-KR" sz="18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다양한 </a:t>
            </a:r>
            <a:r>
              <a:rPr lang="ko-KR" altLang="en-US" sz="1800" dirty="0" err="1" smtClean="0"/>
              <a:t>자료표현</a:t>
            </a:r>
            <a:r>
              <a:rPr lang="ko-KR" altLang="en-US" sz="1800" dirty="0" smtClean="0"/>
              <a:t> 가능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계산식으로 </a:t>
            </a:r>
            <a:r>
              <a:rPr lang="ko-KR" altLang="en-US" sz="1800" dirty="0" err="1" smtClean="0"/>
              <a:t>표현제어</a:t>
            </a:r>
            <a:r>
              <a:rPr lang="ko-KR" altLang="en-US" sz="1800" dirty="0" smtClean="0"/>
              <a:t> 가능</a:t>
            </a:r>
            <a:endParaRPr lang="en-US" altLang="ko-KR" sz="18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기능측면</a:t>
            </a:r>
            <a:r>
              <a:rPr lang="en-US" altLang="ko-KR" sz="1800" dirty="0" smtClean="0"/>
              <a:t>: QGIS = ArcMap</a:t>
            </a:r>
          </a:p>
          <a:p>
            <a:pPr lvl="1"/>
            <a:r>
              <a:rPr lang="ko-KR" altLang="en-US" sz="1800" dirty="0" err="1" smtClean="0"/>
              <a:t>편의성측면</a:t>
            </a:r>
            <a:r>
              <a:rPr lang="en-US" altLang="ko-KR" sz="1800" dirty="0" smtClean="0"/>
              <a:t>: QGIS &lt; ArcMap</a:t>
            </a:r>
            <a:endParaRPr lang="ko-KR" altLang="en-US" sz="1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952066" y="2862826"/>
            <a:ext cx="3762730" cy="3517654"/>
            <a:chOff x="5494215" y="2618986"/>
            <a:chExt cx="2857500" cy="2893999"/>
          </a:xfrm>
        </p:grpSpPr>
        <p:pic>
          <p:nvPicPr>
            <p:cNvPr id="1032" name="Picture 8" descr="http://farm1.staticflickr.com/556/19555105112_df59273576_q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215" y="261898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farm1.staticflickr.com/560/19131325429_0f1fa99c12_q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965" y="261898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farm9.staticflickr.com/8736/16922238896_831a18b842_q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215" y="4084235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farm8.staticflickr.com/7564/15821069400_83a317ff7e_q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965" y="40746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Cap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06" y="1137921"/>
            <a:ext cx="3149095" cy="169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가시화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3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305032"/>
            <a:ext cx="3598862" cy="2349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3739251"/>
            <a:ext cx="3599885" cy="235204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560512" y="1556792"/>
            <a:ext cx="7270959" cy="4195481"/>
          </a:xfrm>
          <a:prstGeom prst="rect">
            <a:avLst/>
          </a:prstGeom>
        </p:spPr>
        <p:txBody>
          <a:bodyPr>
            <a:noAutofit/>
          </a:bodyPr>
          <a:lstStyle>
            <a:lvl1pPr marL="165100" indent="-114300" defTabSz="939800" eaLnBrk="0" fontAlgn="b" hangingPunct="0">
              <a:spcBef>
                <a:spcPct val="30000"/>
              </a:spcBef>
              <a:buFont typeface="Wingdings" charset="2"/>
              <a:buChar char="§"/>
              <a:defRPr lang="ko-KR" altLang="en-US" sz="18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0" lvl="1" indent="-152400" defTabSz="939800" eaLnBrk="0" fontAlgn="b" hangingPunct="0">
              <a:spcBef>
                <a:spcPct val="30000"/>
              </a:spcBef>
              <a:buFont typeface="Arial" charset="0"/>
              <a:buChar char="–"/>
              <a:defRPr lang="ko-KR" altLang="en-US" sz="16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00" indent="-114300" defTabSz="939800" eaLnBrk="0" fontAlgn="b" hangingPunct="0">
              <a:spcBef>
                <a:spcPct val="30000"/>
              </a:spcBef>
              <a:buFont typeface="Arial" charset="0"/>
              <a:buChar char="•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00" indent="-152400" defTabSz="939800" eaLnBrk="0" fontAlgn="b" hangingPunct="0">
              <a:spcBef>
                <a:spcPct val="30000"/>
              </a:spcBef>
              <a:buFont typeface="Arial" charset="0"/>
              <a:buChar char="–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00" indent="-127000" defTabSz="939800" eaLnBrk="0" fontAlgn="b" hangingPunct="0">
              <a:spcBef>
                <a:spcPct val="30000"/>
              </a:spcBef>
              <a:buFont typeface="Arial" charset="0"/>
              <a:buChar char="»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지도제작용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lvl="1"/>
            <a:r>
              <a:rPr lang="ko-KR" altLang="en-US" sz="1800" dirty="0"/>
              <a:t>지도 배치</a:t>
            </a:r>
            <a:r>
              <a:rPr lang="en-US" altLang="ko-KR" sz="1800" dirty="0"/>
              <a:t>, </a:t>
            </a:r>
            <a:r>
              <a:rPr lang="ko-KR" altLang="en-US" sz="1800" dirty="0"/>
              <a:t>조건에 따른 표현</a:t>
            </a:r>
            <a:endParaRPr lang="en-US" altLang="ko-KR" sz="1800" dirty="0"/>
          </a:p>
          <a:p>
            <a:pPr lvl="1"/>
            <a:r>
              <a:rPr lang="ko-KR" altLang="en-US" sz="1800" dirty="0"/>
              <a:t>제목 및 주석 표시</a:t>
            </a:r>
            <a:endParaRPr lang="en-US" altLang="ko-KR" sz="1800" dirty="0"/>
          </a:p>
          <a:p>
            <a:pPr lvl="1"/>
            <a:r>
              <a:rPr lang="ko-KR" altLang="en-US" sz="1800" dirty="0"/>
              <a:t>범례</a:t>
            </a:r>
            <a:r>
              <a:rPr lang="en-US" altLang="ko-KR" sz="1800" dirty="0"/>
              <a:t>, </a:t>
            </a:r>
            <a:r>
              <a:rPr lang="ko-KR" altLang="en-US" sz="1800" dirty="0"/>
              <a:t>방위</a:t>
            </a:r>
            <a:r>
              <a:rPr lang="en-US" altLang="ko-KR" sz="1800" dirty="0"/>
              <a:t>, </a:t>
            </a:r>
            <a:r>
              <a:rPr lang="ko-KR" altLang="en-US" sz="1800" dirty="0"/>
              <a:t>축척 표시</a:t>
            </a:r>
            <a:endParaRPr lang="en-US" altLang="ko-KR" sz="1800" dirty="0"/>
          </a:p>
          <a:p>
            <a:pPr lvl="1"/>
            <a:r>
              <a:rPr lang="ko-KR" altLang="en-US" sz="1800" dirty="0"/>
              <a:t>기타 장식 삽입</a:t>
            </a:r>
            <a:endParaRPr lang="en-US" altLang="ko-KR" sz="1800" dirty="0"/>
          </a:p>
          <a:p>
            <a:r>
              <a:rPr lang="ko-KR" altLang="en-US" sz="2000" dirty="0"/>
              <a:t>특징</a:t>
            </a:r>
            <a:endParaRPr lang="en-US" altLang="ko-KR" sz="2000" dirty="0"/>
          </a:p>
          <a:p>
            <a:pPr lvl="1"/>
            <a:r>
              <a:rPr lang="ko-KR" altLang="en-US" sz="1800" dirty="0"/>
              <a:t>기본적인 기능은 다 됨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고급기능과</a:t>
            </a:r>
            <a:r>
              <a:rPr lang="ko-KR" altLang="en-US" sz="1800" dirty="0"/>
              <a:t> 편리성은 아쉬움</a:t>
            </a:r>
            <a:endParaRPr lang="en-US" altLang="ko-KR" sz="1800" dirty="0"/>
          </a:p>
          <a:p>
            <a:r>
              <a:rPr lang="ko-KR" altLang="en-US" sz="2000" dirty="0"/>
              <a:t>비교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기능측면</a:t>
            </a:r>
            <a:r>
              <a:rPr lang="en-US" altLang="ko-KR" sz="1800" dirty="0"/>
              <a:t>: QGIS &lt; ArcMap</a:t>
            </a:r>
          </a:p>
          <a:p>
            <a:pPr lvl="1"/>
            <a:r>
              <a:rPr lang="ko-KR" altLang="en-US" sz="1800" dirty="0" err="1"/>
              <a:t>편리성측면</a:t>
            </a:r>
            <a:r>
              <a:rPr lang="en-US" altLang="ko-KR" sz="1800" dirty="0"/>
              <a:t>: QGIS &lt;&lt; ArcMap</a:t>
            </a:r>
            <a:endParaRPr lang="ko-KR" altLang="en-US" sz="1800" dirty="0"/>
          </a:p>
        </p:txBody>
      </p:sp>
      <p:sp>
        <p:nvSpPr>
          <p:cNvPr id="7" name="직사각형 6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지도제작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56792"/>
            <a:ext cx="7270750" cy="48418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smtClean="0"/>
              <a:t>기본 </a:t>
            </a:r>
            <a:r>
              <a:rPr lang="ko-KR" altLang="en-US" sz="1800" dirty="0" err="1" smtClean="0"/>
              <a:t>분석기능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벡터연산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래스터연산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공간통계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지형분석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보간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모델러를</a:t>
            </a:r>
            <a:r>
              <a:rPr lang="ko-KR" altLang="en-US" sz="1600" dirty="0" smtClean="0"/>
              <a:t> 통한 분석 구조화</a:t>
            </a:r>
            <a:endParaRPr lang="en-US" altLang="ko-KR" sz="1600" dirty="0" smtClean="0"/>
          </a:p>
          <a:p>
            <a:r>
              <a:rPr lang="ko-KR" altLang="en-US" sz="1800" dirty="0" smtClean="0"/>
              <a:t>외부 프로그램 확장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GRASS: </a:t>
            </a:r>
            <a:r>
              <a:rPr lang="ko-KR" altLang="en-US" sz="1600" dirty="0" smtClean="0"/>
              <a:t>미공병대에서 시작한 역사 깊은 </a:t>
            </a:r>
            <a:r>
              <a:rPr lang="ko-KR" altLang="en-US" sz="1600" dirty="0" err="1" smtClean="0"/>
              <a:t>공간분석툴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R: </a:t>
            </a:r>
            <a:r>
              <a:rPr lang="ko-KR" altLang="en-US" sz="1600" dirty="0" smtClean="0"/>
              <a:t>강력한 </a:t>
            </a:r>
            <a:r>
              <a:rPr lang="ko-KR" altLang="en-US" sz="1600" dirty="0" err="1" smtClean="0"/>
              <a:t>통계분석용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GDAL/OGR: C</a:t>
            </a:r>
            <a:r>
              <a:rPr lang="ko-KR" altLang="en-US" sz="1600" dirty="0" smtClean="0"/>
              <a:t>기반 표준 </a:t>
            </a:r>
            <a:r>
              <a:rPr lang="ko-KR" altLang="en-US" sz="1600" dirty="0" err="1" smtClean="0"/>
              <a:t>공간분석</a:t>
            </a:r>
            <a:r>
              <a:rPr lang="ko-KR" altLang="en-US" sz="1600" dirty="0" smtClean="0"/>
              <a:t> 라이브러리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Orfeo</a:t>
            </a:r>
            <a:r>
              <a:rPr lang="en-US" altLang="ko-KR" sz="1600" dirty="0" smtClean="0"/>
              <a:t> Toolbox: </a:t>
            </a:r>
            <a:r>
              <a:rPr lang="ko-KR" altLang="en-US" sz="1600" dirty="0" err="1" smtClean="0"/>
              <a:t>영상분석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SAGA: </a:t>
            </a:r>
            <a:r>
              <a:rPr lang="ko-KR" altLang="en-US" sz="1600" dirty="0" smtClean="0"/>
              <a:t>다양하고 강력한 </a:t>
            </a:r>
            <a:r>
              <a:rPr lang="ko-KR" altLang="en-US" sz="1600" dirty="0" err="1" smtClean="0"/>
              <a:t>공간분석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TauDEM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수문분석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LAStools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포인트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다양성</a:t>
            </a:r>
            <a:r>
              <a:rPr lang="en-US" altLang="ko-KR" sz="1600" dirty="0" smtClean="0"/>
              <a:t>: QGIS  &lt;  ArcMap</a:t>
            </a:r>
          </a:p>
          <a:p>
            <a:pPr lvl="1"/>
            <a:r>
              <a:rPr lang="ko-KR" altLang="en-US" sz="1600" dirty="0" smtClean="0"/>
              <a:t>신뢰성</a:t>
            </a:r>
            <a:r>
              <a:rPr lang="en-US" altLang="ko-KR" sz="1600" dirty="0" smtClean="0"/>
              <a:t>: QGIS &lt;&lt; ArcMap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745088" y="965462"/>
            <a:ext cx="3985085" cy="4209600"/>
            <a:chOff x="6431208" y="1690238"/>
            <a:chExt cx="3298965" cy="3484824"/>
          </a:xfrm>
        </p:grpSpPr>
        <p:pic>
          <p:nvPicPr>
            <p:cNvPr id="5124" name="Picture 4" descr="http://2rct3i2488gxf9jvb1lqhek9-wpengine.netdna-ssl.com/wp-content/uploads/2015/07/QGis_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319" y="2537412"/>
              <a:ext cx="2593266" cy="263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www.r-project.org/R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859" y="1966043"/>
              <a:ext cx="1084885" cy="77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www.processamentodigital.com.br/wp-content/uploads/2010/04/GRASS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55" r="29874"/>
            <a:stretch/>
          </p:blipFill>
          <p:spPr bwMode="auto">
            <a:xfrm>
              <a:off x="6431208" y="1901775"/>
              <a:ext cx="853498" cy="904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https://upload.wikimedia.org/wikipedia/commons/thumb/d/df/GDALLogoColor.svg/2000px-GDALLogoColor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0437" y="1690238"/>
              <a:ext cx="1059736" cy="108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https://camo.githubusercontent.com/7eaf554c72d5cfc8fdefe869e2bfa8518055a3bd/68747470733a2f2f6769742e6f7266656f2d746f6f6c626f782e6f72672f6f74622e6769742f626c6f625f706c61696e2f484541443a2f5574696c69746965732f446f787967656e2f6c6f676f566563746f7269656c2e706e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08" y="4761256"/>
            <a:ext cx="1547813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http://gisgeography.com/wp-content/uploads/2016/01/saga-gis-logo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75" y="4889129"/>
            <a:ext cx="2471126" cy="102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ttp://3.bp.blogspot.com/-ivkPu_mhDmA/VWeSdrdFZKI/AAAAAAAAVhI/AApz0UbwE3M/s1600/cap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43513" r="23606" b="36670"/>
          <a:stretch/>
        </p:blipFill>
        <p:spPr bwMode="auto">
          <a:xfrm>
            <a:off x="5465620" y="6054656"/>
            <a:ext cx="2613398" cy="40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http://www.lastools.com/Media/LAStoolsLogo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17" y="5941063"/>
            <a:ext cx="1338999" cy="5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공간정보 분석기능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9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16496" y="1556792"/>
            <a:ext cx="7270750" cy="41957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err="1" smtClean="0"/>
              <a:t>기능확장</a:t>
            </a:r>
            <a:r>
              <a:rPr lang="ko-KR" altLang="en-US" sz="1800" dirty="0" smtClean="0"/>
              <a:t> 방법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플러그인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C++ </a:t>
            </a:r>
            <a:r>
              <a:rPr lang="ko-KR" altLang="en-US" sz="1600" dirty="0" smtClean="0"/>
              <a:t>플러그인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파이썬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스크립트</a:t>
            </a:r>
            <a:endParaRPr lang="en-US" altLang="ko-KR" sz="16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확장이 매우 자유로움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주로 </a:t>
            </a:r>
            <a:r>
              <a:rPr lang="ko-KR" altLang="en-US" sz="1600" dirty="0" err="1" smtClean="0"/>
              <a:t>파이썬을</a:t>
            </a:r>
            <a:r>
              <a:rPr lang="ko-KR" altLang="en-US" sz="1600" dirty="0" smtClean="0"/>
              <a:t> 기반으로 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표준 </a:t>
            </a:r>
            <a:r>
              <a:rPr lang="ko-KR" altLang="en-US" sz="1600" dirty="0" err="1" smtClean="0"/>
              <a:t>파이썬과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확장모듈</a:t>
            </a:r>
            <a:r>
              <a:rPr lang="ko-KR" altLang="en-US" sz="1600" dirty="0" smtClean="0"/>
              <a:t> 모두 사용가능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프로그래밍 없이도 확장 가능</a:t>
            </a:r>
            <a:endParaRPr lang="en-US" altLang="ko-KR" sz="16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확장편리성</a:t>
            </a:r>
            <a:r>
              <a:rPr lang="en-US" altLang="ko-KR" sz="1600" dirty="0" smtClean="0"/>
              <a:t>: QGIS =? ArcMap</a:t>
            </a:r>
          </a:p>
          <a:p>
            <a:pPr lvl="1"/>
            <a:r>
              <a:rPr lang="ko-KR" altLang="en-US" sz="1600" dirty="0" err="1" smtClean="0"/>
              <a:t>확장가능성</a:t>
            </a:r>
            <a:r>
              <a:rPr lang="en-US" altLang="ko-KR" sz="1600" dirty="0" smtClean="0"/>
              <a:t>: QGIS &gt;&gt; ArcMap</a:t>
            </a:r>
          </a:p>
        </p:txBody>
      </p:sp>
      <p:pic>
        <p:nvPicPr>
          <p:cNvPr id="3074" name="Picture 2" descr="https://github.com/polymeris/qgis/wiki/QGIS-re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55" y="1327469"/>
            <a:ext cx="5175949" cy="244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805" y="4185264"/>
            <a:ext cx="3804978" cy="23402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확장 방법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4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74456"/>
            <a:ext cx="7270750" cy="41957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OS </a:t>
            </a:r>
            <a:r>
              <a:rPr lang="ko-KR" altLang="en-US" sz="1600" dirty="0" smtClean="0"/>
              <a:t>지원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윈도우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맥</a:t>
            </a:r>
            <a:r>
              <a:rPr lang="en-US" altLang="ko-KR" sz="1600" dirty="0" smtClean="0"/>
              <a:t>OS, </a:t>
            </a:r>
            <a:r>
              <a:rPr lang="ko-KR" altLang="en-US" sz="1600" dirty="0" smtClean="0"/>
              <a:t>리눅스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안드로이드 지원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각 </a:t>
            </a:r>
            <a:r>
              <a:rPr lang="en-US" altLang="ko-KR" sz="1600" dirty="0" smtClean="0"/>
              <a:t>OS</a:t>
            </a:r>
            <a:r>
              <a:rPr lang="ko-KR" altLang="en-US" sz="1600" dirty="0" smtClean="0"/>
              <a:t>간 거의 동일한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유지</a:t>
            </a:r>
            <a:endParaRPr lang="en-US" altLang="ko-KR" sz="1600" dirty="0" smtClean="0"/>
          </a:p>
          <a:p>
            <a:r>
              <a:rPr lang="ko-KR" altLang="en-US" sz="1600" dirty="0" smtClean="0"/>
              <a:t>다양한 형태로 변형 가능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데스크탑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모바일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핵심 모듈을 공유하여 확장</a:t>
            </a:r>
            <a:endParaRPr lang="en-US" altLang="ko-KR" sz="1600" dirty="0" smtClean="0"/>
          </a:p>
          <a:p>
            <a:r>
              <a:rPr lang="ko-KR" altLang="en-US" sz="1600" dirty="0" smtClean="0"/>
              <a:t>가볍고 손쉬운 설치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설치 파일이 </a:t>
            </a:r>
            <a:r>
              <a:rPr lang="en-US" altLang="ko-KR" sz="1600" dirty="0" smtClean="0"/>
              <a:t>200~300MB</a:t>
            </a:r>
          </a:p>
          <a:p>
            <a:pPr lvl="1"/>
            <a:r>
              <a:rPr lang="ko-KR" altLang="en-US" sz="1600" dirty="0" smtClean="0"/>
              <a:t>크랙이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필요 없음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기능 확장도 온라인 혹은 카피로 가능</a:t>
            </a:r>
            <a:endParaRPr lang="en-US" altLang="ko-KR" sz="1600" dirty="0" smtClean="0"/>
          </a:p>
          <a:p>
            <a:r>
              <a:rPr lang="ko-KR" altLang="en-US" sz="1600" dirty="0" smtClean="0"/>
              <a:t>편집기능 비교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QGIS &lt;&lt; ArcMap &lt;&lt;&lt;&lt;&lt;&lt; AutoCAD</a:t>
            </a:r>
          </a:p>
        </p:txBody>
      </p:sp>
      <p:pic>
        <p:nvPicPr>
          <p:cNvPr id="6148" name="Picture 4" descr="http://one2oneinc.com/wp-content/uploads/2015/03/Windows_logo_Cyan_rgb_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99" y="1574456"/>
            <a:ext cx="3249030" cy="10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4.bp.blogspot.com/-bk5gkIGslio/V4NPtwFvcAI/AAAAAAAAAA4/P6I-EehbbyI7WIDK0cZB27YpDEb9Ab8dQCLcB/s320/unzip-cent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20" y="3940136"/>
            <a:ext cx="2790191" cy="127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dailymobile.net/wp-content/uploads/2014/12/androidlogo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7" b="17069"/>
          <a:stretch/>
        </p:blipFill>
        <p:spPr bwMode="auto">
          <a:xfrm>
            <a:off x="6471919" y="5440112"/>
            <a:ext cx="2922269" cy="108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www.alessioatzeni.com/mac-osx-lion-css3/res/img/MacOS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55" y="2385919"/>
            <a:ext cx="2759856" cy="13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특징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4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래스터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및 벡터 데이터 불러오기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306861"/>
            <a:ext cx="914400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QGIS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실행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Layer] -&gt; [Add Raster Layer…]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혹은     를 클릭 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③ 배포된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‘Sample Data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폴더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 -&gt;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seoul_raster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폴더 밑에 있는 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landsat.tif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선택하여 열기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[Layer] -&gt; [Add Vector Layer…]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혹은     를 클릭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⑤ 배포된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‘Sample Data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폴더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 -&gt;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폴더 밑에 있는 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admin_emd.shp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선택하여 열기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8927" y="1606510"/>
            <a:ext cx="314325" cy="285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8927" y="2247925"/>
            <a:ext cx="333375" cy="276225"/>
          </a:xfrm>
          <a:prstGeom prst="rect">
            <a:avLst/>
          </a:prstGeom>
        </p:spPr>
      </p:pic>
      <p:sp>
        <p:nvSpPr>
          <p:cNvPr id="9" name="이등변 삼각형 106"/>
          <p:cNvSpPr>
            <a:spLocks noChangeArrowheads="1"/>
          </p:cNvSpPr>
          <p:nvPr/>
        </p:nvSpPr>
        <p:spPr bwMode="auto">
          <a:xfrm rot="5400000">
            <a:off x="4246377" y="4649655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919" y="6201952"/>
            <a:ext cx="3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래스터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불러온 모습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9127" y="6201952"/>
            <a:ext cx="394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벡터 데이터를 추가로 불러온 모습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2998034"/>
            <a:ext cx="4238813" cy="32039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73" y="2998034"/>
            <a:ext cx="4304971" cy="3203919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II-2. </a:t>
            </a:r>
            <a:r>
              <a:rPr lang="en-US" altLang="ko-KR" dirty="0"/>
              <a:t>QGIS </a:t>
            </a:r>
            <a:r>
              <a:rPr lang="ko-KR" altLang="en-US" dirty="0" smtClean="0"/>
              <a:t>기본기능 실습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3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0499" y="980728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불러왔는데 안보일 경우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422531"/>
            <a:ext cx="9144000" cy="3619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[CASE 1]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불러온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오른쪽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클릭후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영역으로 확대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혹은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‘Zoom to layer’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이렇게 해서 보이면 현재 화면 범위를 벗어나거나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좌표계가 잘못된 것임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TmsForKorea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플러그인이나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OpenLayers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플러그인이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도움이 됨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적합한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좌표계를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선택하면 다른 자료와 겹쳐지게 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많이 사용되는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경위도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(EPSG:4326), KLIS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중부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(EPSG:5174,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  <a:ea typeface="맑은 고딕" panose="020B0503020000020004" pitchFamily="50" charset="-127"/>
              </a:rPr>
              <a:t>타원체변환오류 주의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  <a:ea typeface="맑은 고딕" panose="020B0503020000020004" pitchFamily="50" charset="-127"/>
              </a:rPr>
              <a:t>!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),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네이버지도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(EPSG:5179),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다음지도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(EPSG:5181),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구글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(EPSG:3857),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국토지리정보원 중부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(EPSG:5186), UTM52N(EPSG:32652)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참고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hlinkClick r:id="rId2"/>
              </a:rPr>
              <a:t>http://osgeo.kr/17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[CASE 2]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제일 위 레이어 부터 차례로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꺼보기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이렇게 해서 보이면 불러온 레이어가 다른 레이어 아래에 있음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순서를 조정해 해결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1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499" y="980728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속성별 색상 부여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213" y="2785966"/>
            <a:ext cx="6477173" cy="3814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306861"/>
            <a:ext cx="9144000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seoul_emd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불러오기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레이어 오른쪽 마우스 클릭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. Properties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메뉴 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Layer Properties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Style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탭 선택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‘Single Symbol’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을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‘Categorized’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⑤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Column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‘SGG_NM’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[Classify]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⑦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[Apply]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4808" y="3550463"/>
            <a:ext cx="710667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05281" y="3393280"/>
            <a:ext cx="68768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32920" y="3545680"/>
            <a:ext cx="1440159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35475" y="5342534"/>
            <a:ext cx="441461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37176" y="6165304"/>
            <a:ext cx="360039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12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499" y="980728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 범위에 따른 색상 부여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1306861"/>
            <a:ext cx="91440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‘Single Symbol’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Graduated’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Column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POP2008’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Color ramp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‘Spectral’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Invert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옵션 체크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⑤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[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Classify]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버튼 클릭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[Apply]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82" y="2348880"/>
            <a:ext cx="6897358" cy="40622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61761" y="3001120"/>
            <a:ext cx="68768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32920" y="3153520"/>
            <a:ext cx="180020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88396" y="3729732"/>
            <a:ext cx="180020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53200" y="3731552"/>
            <a:ext cx="366868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57056" y="4056793"/>
            <a:ext cx="432048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37176" y="5949280"/>
            <a:ext cx="366868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6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401" y="2420630"/>
            <a:ext cx="5624185" cy="40673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0499" y="983041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벡터데이터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레이어 스타일 저장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390475"/>
            <a:ext cx="914400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Properties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SAVE: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Style -&gt; [Save Style] -&gt;[QGIS Layer Style File]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저장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LOAD: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Style -&gt; [Load Style..] -&gt;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qml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파일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적용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24148" y="5496323"/>
            <a:ext cx="494057" cy="2369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2940857" y="5381469"/>
            <a:ext cx="872892" cy="2119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2974773" y="6251078"/>
            <a:ext cx="584836" cy="2369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7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I-1. QGIS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란</a:t>
            </a: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?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36386" y="1358724"/>
            <a:ext cx="8630989" cy="360048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 anchor="ctr">
            <a:prstTxWarp prst="textNoShape">
              <a:avLst/>
            </a:prstTxWarp>
            <a:no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오픈 소스 기반의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GIS Desktop SW (ArcMap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과 유사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)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 bwMode="auto">
          <a:xfrm>
            <a:off x="636387" y="1923417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지원 운영 체제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36387" y="2283457"/>
            <a:ext cx="2667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MS Windows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Mac OSX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Linux, Unix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6" name="AutoShape 8"/>
          <p:cNvSpPr>
            <a:spLocks noChangeArrowheads="1"/>
          </p:cNvSpPr>
          <p:nvPr/>
        </p:nvSpPr>
        <p:spPr bwMode="auto">
          <a:xfrm>
            <a:off x="636387" y="3318680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라이선스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636387" y="3779924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GNU General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  </a:t>
            </a: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Public License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  </a:t>
            </a: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(GPL)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636387" y="4680755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기반 언어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636387" y="4841192"/>
            <a:ext cx="25908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C++, Python 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637957"/>
              </p:ext>
            </p:extLst>
          </p:nvPr>
        </p:nvGraphicFramePr>
        <p:xfrm>
          <a:off x="2652610" y="1772816"/>
          <a:ext cx="6614766" cy="44874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04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4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4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0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Release Date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Version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Codename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2002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7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0.0.1-Alpha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Start!!!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2008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"Io"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2008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</a:t>
                      </a:r>
                      <a:r>
                        <a:rPr lang="en-US" sz="1100" u="none" strike="noStrike" dirty="0" smtClean="0">
                          <a:effectLst/>
                        </a:rPr>
                        <a:t> 7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0.11.0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"Metis"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2009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1.0.0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"</a:t>
                      </a:r>
                      <a:r>
                        <a:rPr lang="en-US" sz="1100" u="none" strike="noStrike" dirty="0" err="1">
                          <a:effectLst/>
                        </a:rPr>
                        <a:t>Kore</a:t>
                      </a:r>
                      <a:r>
                        <a:rPr lang="en-US" sz="1100" u="none" strike="noStrike" dirty="0">
                          <a:effectLst/>
                        </a:rPr>
                        <a:t>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2009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5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1.1.0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"Pan"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2009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1.2.0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"Daphnis"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09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1.3.0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Mimas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1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1.4.0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Enceladus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7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1.5.0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"Tethys"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11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1.6.0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Copiapó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7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11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6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1.7.0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Wrocław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</a:rPr>
                        <a:t>20</a:t>
                      </a:r>
                      <a:r>
                        <a:rPr lang="en-US" sz="1100" b="1" u="none" strike="noStrike" dirty="0" smtClean="0">
                          <a:effectLst/>
                        </a:rPr>
                        <a:t>12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6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1.8.0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r>
                        <a:rPr lang="en-US" sz="1100" b="1" u="none" strike="noStrike" dirty="0" err="1">
                          <a:effectLst/>
                        </a:rPr>
                        <a:t>Lisboa</a:t>
                      </a:r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</a:rPr>
                        <a:t>20</a:t>
                      </a:r>
                      <a:r>
                        <a:rPr lang="en-US" sz="1100" b="1" u="none" strike="noStrike" dirty="0" smtClean="0">
                          <a:effectLst/>
                        </a:rPr>
                        <a:t>13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9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2.0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r>
                        <a:rPr lang="en-US" sz="1100" b="1" u="none" strike="noStrike" dirty="0" err="1">
                          <a:effectLst/>
                        </a:rPr>
                        <a:t>Dufour</a:t>
                      </a:r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</a:t>
                      </a:r>
                      <a:r>
                        <a:rPr lang="en-US" sz="1100" u="none" strike="noStrike" dirty="0" smtClean="0">
                          <a:effectLst/>
                        </a:rPr>
                        <a:t>14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“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Valmiera</a:t>
                      </a:r>
                      <a:r>
                        <a:rPr lang="en-US" sz="1100" u="none" strike="noStrike" dirty="0" smtClean="0">
                          <a:effectLst/>
                        </a:rPr>
                        <a:t>”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</a:t>
                      </a:r>
                      <a:r>
                        <a:rPr lang="en-US" sz="1100" u="none" strike="noStrike" dirty="0" smtClean="0">
                          <a:effectLst/>
                        </a:rPr>
                        <a:t>14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</a:t>
                      </a:r>
                      <a:r>
                        <a:rPr lang="en-US" sz="1100" u="none" strike="noStrike" dirty="0" smtClean="0">
                          <a:effectLst/>
                        </a:rPr>
                        <a:t> 6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2.4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“Chugiak”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</a:t>
                      </a:r>
                      <a:r>
                        <a:rPr lang="en-US" sz="1100" u="none" strike="noStrike" dirty="0" smtClean="0">
                          <a:effectLst/>
                        </a:rPr>
                        <a:t>14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11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2.6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“Brighton”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2015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2.8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“Wien”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2.10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90213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5405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 (LTS, 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장기유지버전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)</a:t>
                      </a:r>
                      <a:endParaRPr lang="en-US" altLang="ko-KR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“Essen”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762594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dirty="0" err="1" smtClean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Nodebo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300313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</a:t>
                      </a:r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Palmas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8541195"/>
                  </a:ext>
                </a:extLst>
              </a:tr>
            </a:tbl>
          </a:graphicData>
        </a:graphic>
      </p:graphicFrame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636387" y="5574791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최신버</a:t>
            </a:r>
            <a:r>
              <a:rPr lang="ko-KR" altLang="en-US" sz="16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전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636387" y="5735228"/>
            <a:ext cx="25908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180000" indent="-180000" defTabSz="912813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Nanum Gothic" charset="-127"/>
                <a:ea typeface="Nanum Gothic" charset="-127"/>
                <a:cs typeface="Nanum Gothic" charset="-127"/>
              </a:rPr>
              <a:t>2.18.4</a:t>
            </a:r>
            <a:r>
              <a:rPr lang="ko-KR" altLang="en-US" sz="1600" b="1" u="none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b="1" u="none" dirty="0" smtClean="0">
                <a:latin typeface="Nanum Gothic" charset="-127"/>
                <a:ea typeface="Nanum Gothic" charset="-127"/>
                <a:cs typeface="Nanum Gothic" charset="-127"/>
              </a:rPr>
              <a:t>Las Palmas</a:t>
            </a:r>
            <a:endParaRPr lang="en-US" altLang="ko-KR" sz="16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23" y="3163351"/>
            <a:ext cx="3963094" cy="12586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6" y="1600411"/>
            <a:ext cx="6072095" cy="5072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0472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확대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및 속성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8024" y="2119436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화면이동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8124" y="1382387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화면확대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8769" y="2118531"/>
            <a:ext cx="8944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화면축소 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1237" y="1380630"/>
            <a:ext cx="7694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전체보기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9465" y="2118531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선택보기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5231" y="1380630"/>
            <a:ext cx="10114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레이어보기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125" y="4470905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속성보기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6778" y="3828991"/>
            <a:ext cx="556226" cy="5598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21" y="2333974"/>
            <a:ext cx="4041068" cy="414677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2031637" y="4231765"/>
            <a:ext cx="3359888" cy="693725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8" y="2618843"/>
            <a:ext cx="4913168" cy="36833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93" y="1009748"/>
            <a:ext cx="2948426" cy="1368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8464" y="944947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한글이 깨질 경우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1" y="1352381"/>
            <a:ext cx="503220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신규로 데이터를 부르는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 Add Vector Layer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할 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Source Type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Encoding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‘UTF-8’, ‘cp949’, ‘System’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중 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(!)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2488887"/>
            <a:ext cx="4334436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이미 불러온 데이터가 있는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해당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더블클릭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또는 선택 후 마우스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우클릭하여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Layer Properties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창을 띄운 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General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sym typeface="Wingdings" panose="05000000000000000000" pitchFamily="2" charset="2"/>
              </a:rPr>
              <a:t> Layer Info 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Data Source Encoding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적절히 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84973" y="3202211"/>
            <a:ext cx="1603215" cy="2240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/>
          <p:cNvSpPr/>
          <p:nvPr/>
        </p:nvSpPr>
        <p:spPr>
          <a:xfrm>
            <a:off x="6033120" y="1513580"/>
            <a:ext cx="1339498" cy="1872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4159" y="4279048"/>
            <a:ext cx="43344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레이어 선택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‘Open Attribute Table’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메뉴 선택해 한글이 정상적으로 나오는지 확인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10089" y="2793764"/>
            <a:ext cx="790984" cy="2240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28" y="3066487"/>
            <a:ext cx="4554585" cy="30279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1360278"/>
            <a:ext cx="9144000" cy="113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[Layer] -&gt; [Add Vector Layer…]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혹은       를 클릭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(Ctrl + Shift + V)</a:t>
            </a:r>
            <a:endParaRPr lang="ko-KR" altLang="en-US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배포된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Sample Data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폴더’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-&gt; ‘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seoul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폴더 밑에 있는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선택하여 열기 </a:t>
            </a:r>
          </a:p>
          <a:p>
            <a:pPr marL="285750" indent="-23495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지도 범례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(Layers)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admin_sgg.shp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선택한 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마우스 오른쪽 버튼을 눌러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Open Attribute Table’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선택하거나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도구모음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(Toolbar)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    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를클릭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8464" y="952845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(Selection)</a:t>
            </a:r>
          </a:p>
        </p:txBody>
      </p:sp>
      <p:sp>
        <p:nvSpPr>
          <p:cNvPr id="10" name="이등변 삼각형 106"/>
          <p:cNvSpPr>
            <a:spLocks noChangeArrowheads="1"/>
          </p:cNvSpPr>
          <p:nvPr/>
        </p:nvSpPr>
        <p:spPr bwMode="auto">
          <a:xfrm rot="5400000">
            <a:off x="4498622" y="4446822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11" name="Oval 23"/>
          <p:cNvSpPr/>
          <p:nvPr/>
        </p:nvSpPr>
        <p:spPr>
          <a:xfrm>
            <a:off x="1061625" y="326399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07" y="1285547"/>
            <a:ext cx="285750" cy="2857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33" y="2826698"/>
            <a:ext cx="4092957" cy="35092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639" y="2191829"/>
            <a:ext cx="247650" cy="2476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1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77" y="2361825"/>
            <a:ext cx="8029575" cy="15906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400322"/>
            <a:ext cx="9396536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창에서 강동구가 있는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24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번 줄을 클릭 </a:t>
            </a:r>
          </a:p>
          <a:p>
            <a:pPr marL="285750" indent="-23495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이후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좌하단의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클릭하여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지도 화면이 강동구를 중심으로 확대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이동됨을 확인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8464" y="956504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3" y="1690700"/>
            <a:ext cx="295275" cy="276225"/>
          </a:xfrm>
          <a:prstGeom prst="rect">
            <a:avLst/>
          </a:prstGeom>
        </p:spPr>
      </p:pic>
      <p:sp>
        <p:nvSpPr>
          <p:cNvPr id="10" name="Oval 18"/>
          <p:cNvSpPr/>
          <p:nvPr/>
        </p:nvSpPr>
        <p:spPr>
          <a:xfrm>
            <a:off x="3246749" y="2563739"/>
            <a:ext cx="424844" cy="462563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24"/>
          <p:cNvSpPr/>
          <p:nvPr/>
        </p:nvSpPr>
        <p:spPr>
          <a:xfrm rot="5400000">
            <a:off x="3314924" y="3436822"/>
            <a:ext cx="2112640" cy="1702668"/>
          </a:xfrm>
          <a:prstGeom prst="bentUpArrow">
            <a:avLst>
              <a:gd name="adj1" fmla="val 16738"/>
              <a:gd name="adj2" fmla="val 24074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44159" y="2071447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선택취소 </a:t>
            </a:r>
            <a:endParaRPr 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7836" y="2071447"/>
            <a:ext cx="1550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선택정보를 맨위로</a:t>
            </a:r>
            <a:endParaRPr 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Straight Arrow Connector 29"/>
          <p:cNvCxnSpPr/>
          <p:nvPr/>
        </p:nvCxnSpPr>
        <p:spPr>
          <a:xfrm>
            <a:off x="2600215" y="2286892"/>
            <a:ext cx="0" cy="41861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/>
          <p:cNvCxnSpPr/>
          <p:nvPr/>
        </p:nvCxnSpPr>
        <p:spPr>
          <a:xfrm>
            <a:off x="2268456" y="2296940"/>
            <a:ext cx="0" cy="41861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05" y="3666477"/>
            <a:ext cx="4183185" cy="2786859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4" y="1442169"/>
            <a:ext cx="3012232" cy="22748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3158" y="964975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1101" y="1817624"/>
            <a:ext cx="5734889" cy="91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8288" indent="-268288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①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Select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도구를 이용하여 자신이 원하는 지역을 지도 위에서 선택 </a:t>
            </a:r>
            <a:endParaRPr lang="en-US" altLang="ko-KR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  <a:cs typeface="나눔고딕"/>
            </a:endParaRPr>
          </a:p>
          <a:p>
            <a:pPr marL="268288" indent="-268288" defTabSz="939800" eaLnBrk="0" fontAlgn="b" hangingPunct="0">
              <a:spcBef>
                <a:spcPct val="30000"/>
              </a:spcBef>
            </a:pPr>
            <a:r>
              <a:rPr lang="ko-KR" altLang="ko-KR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②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 선택된 지역의 속성 정보를 파악 </a:t>
            </a:r>
          </a:p>
        </p:txBody>
      </p:sp>
      <p:sp>
        <p:nvSpPr>
          <p:cNvPr id="8" name="이등변 삼각형 106"/>
          <p:cNvSpPr>
            <a:spLocks noChangeArrowheads="1"/>
          </p:cNvSpPr>
          <p:nvPr/>
        </p:nvSpPr>
        <p:spPr bwMode="auto">
          <a:xfrm rot="5400000">
            <a:off x="4267077" y="4701810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9" name="Rounded Rectangle 18"/>
          <p:cNvSpPr/>
          <p:nvPr/>
        </p:nvSpPr>
        <p:spPr>
          <a:xfrm>
            <a:off x="488380" y="2330949"/>
            <a:ext cx="3024336" cy="3431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8"/>
          <p:cNvSpPr/>
          <p:nvPr/>
        </p:nvSpPr>
        <p:spPr>
          <a:xfrm>
            <a:off x="500484" y="1404461"/>
            <a:ext cx="851992" cy="63845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77" y="3698354"/>
            <a:ext cx="3398976" cy="25302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964" y="2731720"/>
            <a:ext cx="4305026" cy="3878148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0" y="1306862"/>
            <a:ext cx="9144000" cy="145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Active Layer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admin_emd.shp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 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열기   </a:t>
            </a:r>
          </a:p>
          <a:p>
            <a:pPr marL="285750" indent="-23495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Table’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좌하단의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         를 클릭 한 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       를 클릭 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     선택하여 텍스트 박스에 상계동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혹은 자신이 찾고 싶은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동이름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입력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버튼 클릭 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검색 결과 확인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6314" y="884802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및 질의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6970" y="1900961"/>
            <a:ext cx="1294218" cy="2922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9612" y="1927749"/>
            <a:ext cx="1121726" cy="238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1056" y="1913881"/>
            <a:ext cx="835328" cy="2386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0628" y="2156888"/>
            <a:ext cx="545662" cy="301856"/>
          </a:xfrm>
          <a:prstGeom prst="rect">
            <a:avLst/>
          </a:prstGeom>
        </p:spPr>
      </p:pic>
      <p:sp>
        <p:nvSpPr>
          <p:cNvPr id="11" name="이등변 삼각형 106"/>
          <p:cNvSpPr>
            <a:spLocks noChangeArrowheads="1"/>
          </p:cNvSpPr>
          <p:nvPr/>
        </p:nvSpPr>
        <p:spPr bwMode="auto">
          <a:xfrm flipV="1">
            <a:off x="4245112" y="3494402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26" y="3820984"/>
            <a:ext cx="7974771" cy="27911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15" y="3113096"/>
            <a:ext cx="8607188" cy="2833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79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886" y="940860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Expression based filter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검색 및 질의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607866"/>
            <a:ext cx="9396536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‘Attribute Table’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도구에서      클릭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또는                   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선택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또는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Citl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+ F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누름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Expression based filter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창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‘Function List’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Fields and Values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‘POP2008’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더블 클릭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Expression based filter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창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‘Expression’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탭에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POP2008 &gt;= 50000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이 되도록 기호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&gt;=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와 숫자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50000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직접 입력 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버튼 클릭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④ 결과 확인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756" y="1601309"/>
            <a:ext cx="314325" cy="2952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4143" y="1602824"/>
            <a:ext cx="1294218" cy="2922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6837" y="1646784"/>
            <a:ext cx="1787818" cy="2043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19" y="3130190"/>
            <a:ext cx="6148341" cy="3310051"/>
          </a:xfrm>
          <a:prstGeom prst="rect">
            <a:avLst/>
          </a:prstGeom>
        </p:spPr>
      </p:pic>
      <p:sp>
        <p:nvSpPr>
          <p:cNvPr id="25" name="Rectangle 9"/>
          <p:cNvSpPr/>
          <p:nvPr/>
        </p:nvSpPr>
        <p:spPr>
          <a:xfrm>
            <a:off x="2045019" y="3840096"/>
            <a:ext cx="1160330" cy="1390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/>
          <p:cNvSpPr/>
          <p:nvPr/>
        </p:nvSpPr>
        <p:spPr>
          <a:xfrm>
            <a:off x="4670819" y="5228585"/>
            <a:ext cx="433669" cy="12847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/>
          <p:cNvSpPr/>
          <p:nvPr/>
        </p:nvSpPr>
        <p:spPr>
          <a:xfrm>
            <a:off x="6929363" y="6218053"/>
            <a:ext cx="606826" cy="21214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/>
          <p:cNvSpPr/>
          <p:nvPr/>
        </p:nvSpPr>
        <p:spPr>
          <a:xfrm>
            <a:off x="4488713" y="4296352"/>
            <a:ext cx="746403" cy="13497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44488" y="948690"/>
            <a:ext cx="907498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Expression based filter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검색 및 질의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Tip.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쓸 것 같은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해 놓고 사용하세요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ex.)</a:t>
            </a:r>
          </a:p>
          <a:p>
            <a:pPr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(pop2007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이상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"POP2007" &gt; 200000</a:t>
            </a:r>
          </a:p>
          <a:p>
            <a:pPr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(pop2007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이상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미만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"POP2007" &gt;= 200000 AND  "POP2007" &lt;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500000</a:t>
            </a:r>
          </a:p>
          <a:p>
            <a:pPr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인구수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pop2008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POP2008"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&gt;=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  "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POP2008"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2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제품군 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I-1. QGIS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24091" y="1432260"/>
            <a:ext cx="8641151" cy="4950658"/>
            <a:chOff x="251425" y="1448736"/>
            <a:chExt cx="8641151" cy="4950658"/>
          </a:xfrm>
        </p:grpSpPr>
        <p:sp>
          <p:nvSpPr>
            <p:cNvPr id="19" name="자유형 18"/>
            <p:cNvSpPr/>
            <p:nvPr/>
          </p:nvSpPr>
          <p:spPr>
            <a:xfrm>
              <a:off x="5344302" y="4369624"/>
              <a:ext cx="3548274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7159277"/>
                  <a:satOff val="-963"/>
                  <a:lumOff val="9542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837067" tIns="499432" rIns="103381" bIns="103380" numCol="1" spcCol="1270" anchor="t" anchorCtr="0">
              <a:noAutofit/>
            </a:bodyPr>
            <a:lstStyle/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QGIS Server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와 </a:t>
              </a:r>
              <a:r>
                <a:rPr kumimoji="0" lang="en-US" altLang="ko-KR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GeoExt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기반의 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Web Mapping Framework</a:t>
              </a: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51425" y="4369624"/>
              <a:ext cx="3548271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10738916"/>
                  <a:satOff val="-1444"/>
                  <a:lumOff val="14313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103380" tIns="499432" rIns="837068" bIns="103380" numCol="1" spcCol="1270" anchor="t" anchorCtr="0">
              <a:noAutofit/>
            </a:bodyPr>
            <a:lstStyle/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WMS 1.3.0, 1.1.1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서버 </a:t>
              </a: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FastCGI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/CGI 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프로그램</a:t>
              </a: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SLD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등 지원</a:t>
              </a: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QGIS Desktop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의 프로젝트  파일을 이용한 손쉬운 설정  </a:t>
              </a:r>
            </a:p>
            <a:p>
              <a:pPr marL="172800" marR="0" lvl="1" indent="-17280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5344302" y="1448736"/>
              <a:ext cx="3548274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3579639"/>
                  <a:satOff val="-481"/>
                  <a:lumOff val="4771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837067" tIns="103380" rIns="103381" bIns="499432" numCol="1" spcCol="1270" anchor="t" anchorCtr="0">
              <a:noAutofit/>
            </a:bodyPr>
            <a:lstStyle/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지리정보 조회</a:t>
              </a:r>
              <a:r>
                <a:rPr kumimoji="0" lang="ko-KR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전용의 작고   빠른 </a:t>
              </a:r>
              <a:r>
                <a:rPr kumimoji="0" lang="ko-KR" alt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뷰어</a:t>
              </a: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51425" y="1448736"/>
              <a:ext cx="3548272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103380" tIns="103380" rIns="837068" bIns="499432" numCol="1" spcCol="1270" anchor="t" anchorCtr="0">
              <a:noAutofit/>
            </a:bodyPr>
            <a:lstStyle/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지리정보 조회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생성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편집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  분석용 </a:t>
              </a:r>
              <a:r>
                <a:rPr kumimoji="0" lang="ko-KR" alt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데스크탑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GIS</a:t>
              </a: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378857" y="1730923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0" y="2143635"/>
                  </a:moveTo>
                  <a:cubicBezTo>
                    <a:pt x="0" y="959738"/>
                    <a:pt x="959738" y="0"/>
                    <a:pt x="2143635" y="0"/>
                  </a:cubicBezTo>
                  <a:lnTo>
                    <a:pt x="2143635" y="2143635"/>
                  </a:lnTo>
                  <a:lnTo>
                    <a:pt x="0" y="2143635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0"/>
                    <a:satOff val="0"/>
                    <a:lumOff val="0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0"/>
                    <a:satOff val="0"/>
                    <a:lumOff val="0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0"/>
                    <a:satOff val="0"/>
                    <a:lumOff val="0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755872" tIns="755872" rIns="128016" bIns="128016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Desktop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4621506" y="1730923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0" y="0"/>
                  </a:moveTo>
                  <a:cubicBezTo>
                    <a:pt x="1183897" y="0"/>
                    <a:pt x="2143635" y="959738"/>
                    <a:pt x="2143635" y="2143635"/>
                  </a:cubicBezTo>
                  <a:lnTo>
                    <a:pt x="0" y="2143635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3579639"/>
                    <a:satOff val="-481"/>
                    <a:lumOff val="4771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3579639"/>
                    <a:satOff val="-481"/>
                    <a:lumOff val="4771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3579639"/>
                    <a:satOff val="-481"/>
                    <a:lumOff val="4771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128016" tIns="755872" rIns="755872" bIns="128016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Browser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 rot="21600000">
              <a:off x="4621506" y="3973571"/>
              <a:ext cx="2143636" cy="2143636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2143635" y="0"/>
                  </a:moveTo>
                  <a:cubicBezTo>
                    <a:pt x="2143635" y="1183897"/>
                    <a:pt x="1183897" y="2143635"/>
                    <a:pt x="0" y="2143635"/>
                  </a:cubicBezTo>
                  <a:lnTo>
                    <a:pt x="0" y="0"/>
                  </a:lnTo>
                  <a:lnTo>
                    <a:pt x="2143635" y="0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7159277"/>
                    <a:satOff val="-963"/>
                    <a:lumOff val="9542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7159277"/>
                    <a:satOff val="-963"/>
                    <a:lumOff val="9542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7159277"/>
                    <a:satOff val="-963"/>
                    <a:lumOff val="9542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128016" tIns="128017" rIns="755873" bIns="75587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Client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21600000">
              <a:off x="2378857" y="3973572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2143635" y="2143635"/>
                  </a:moveTo>
                  <a:cubicBezTo>
                    <a:pt x="959738" y="2143635"/>
                    <a:pt x="0" y="1183897"/>
                    <a:pt x="0" y="0"/>
                  </a:cubicBezTo>
                  <a:lnTo>
                    <a:pt x="2143635" y="0"/>
                  </a:lnTo>
                  <a:lnTo>
                    <a:pt x="2143635" y="2143635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10738916"/>
                    <a:satOff val="-1444"/>
                    <a:lumOff val="14313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10738916"/>
                    <a:satOff val="-1444"/>
                    <a:lumOff val="14313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10738916"/>
                    <a:satOff val="-1444"/>
                    <a:lumOff val="14313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755872" tIns="128016" rIns="128016" bIns="75587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Server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0" name="원형 화살표 29"/>
            <p:cNvSpPr/>
            <p:nvPr/>
          </p:nvSpPr>
          <p:spPr>
            <a:xfrm>
              <a:off x="4201937" y="3478506"/>
              <a:ext cx="740123" cy="643585"/>
            </a:xfrm>
            <a:prstGeom prst="circularArrow">
              <a:avLst/>
            </a:prstGeom>
            <a:solidFill>
              <a:srgbClr val="8B5D3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190500" prstMaterial="plastic">
              <a:bevelT w="120900" h="88900"/>
              <a:bevelB w="88900" h="31750" prst="angle"/>
            </a:sp3d>
          </p:spPr>
        </p:sp>
        <p:sp>
          <p:nvSpPr>
            <p:cNvPr id="31" name="원형 화살표 30"/>
            <p:cNvSpPr/>
            <p:nvPr/>
          </p:nvSpPr>
          <p:spPr>
            <a:xfrm rot="10800000">
              <a:off x="4201937" y="3726039"/>
              <a:ext cx="740123" cy="643585"/>
            </a:xfrm>
            <a:prstGeom prst="circularArrow">
              <a:avLst/>
            </a:prstGeom>
            <a:solidFill>
              <a:srgbClr val="8B5D3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190500" prstMaterial="plastic">
              <a:bevelT w="120900" h="88900"/>
              <a:bevelB w="88900" h="31750" prst="angle"/>
            </a:sp3d>
          </p:spPr>
        </p:sp>
      </p:grpSp>
      <p:sp>
        <p:nvSpPr>
          <p:cNvPr id="32" name="Rectangle 10"/>
          <p:cNvSpPr/>
          <p:nvPr/>
        </p:nvSpPr>
        <p:spPr>
          <a:xfrm>
            <a:off x="3679722" y="3501494"/>
            <a:ext cx="2514600" cy="829819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latinLnBrk="0">
              <a:defRPr/>
            </a:pPr>
            <a:r>
              <a:rPr lang="en-US" b="1" kern="0" dirty="0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QGIS Library(C++)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33" y="2030514"/>
            <a:ext cx="1916895" cy="133438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5025" y="2022561"/>
            <a:ext cx="1834955" cy="1327789"/>
          </a:xfrm>
          <a:prstGeom prst="rect">
            <a:avLst/>
          </a:prstGeom>
        </p:spPr>
      </p:pic>
      <p:pic>
        <p:nvPicPr>
          <p:cNvPr id="35" name="Picture 13" descr="qgis_mapserver_print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5025" y="4467387"/>
            <a:ext cx="1834955" cy="110542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설치전</a:t>
            </a: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주의사항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설치하기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윈도우의 사용자 이름이 한글인 경우 많은 기능이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오동작함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확인방법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윈도우키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]-[R]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눌러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창 띄우고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cmd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입력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이 때 뜬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도스창의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프롬프트가 모두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영문이어야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함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만약 사용자 이름이 한글이라면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?</a:t>
            </a: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제어판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사용자 계정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–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다른 계정관리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새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사용자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추가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영문이름 사용자 추가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영문 사용자 계정을 만든 후 이 계정으로 다시 로그인 후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3908330"/>
            <a:ext cx="5419725" cy="2495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04" y="4059372"/>
            <a:ext cx="4101325" cy="24042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공식 버전 설치 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설치하기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2"/>
              </a:rPr>
              <a:t>http://www.qgis.org/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장기지원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(LTR)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버전 혹은 최신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버전을 내려 받음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설치 파일을 더블클릭하여 설치를 시작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프로그램 외의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자료는 설치하지 않음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기본적인 설정에 따라 설치를 완료 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바탕화면 혹은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시작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메뉴의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QGIS Desktop 2.14.*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아이콘을 클릭하여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실행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  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참고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QGIS Browser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공간자료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단순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보기용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프로그램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3" y="3546595"/>
            <a:ext cx="4564345" cy="2512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4" y="3984370"/>
            <a:ext cx="4105642" cy="196386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4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9131" y="2564904"/>
            <a:ext cx="5073819" cy="405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 UI 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및 언어설정 등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I-3.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환경 설정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시작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영문으로 전환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옵션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…]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언어설정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[U.S. English]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한국어로 전환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 [Setting]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[Options…]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[Locale]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한국어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기타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일반 정보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],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시스템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종료 후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재시작</a:t>
            </a:r>
            <a:endParaRPr lang="ko-KR" alt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013" y="3152041"/>
            <a:ext cx="5734099" cy="346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플러그인 최신정보 유지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I-3.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환경 설정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387520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Plugins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[Manage and install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plugins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…]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실행</a:t>
            </a:r>
            <a:endParaRPr lang="ko-KR" alt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10" y="1725083"/>
            <a:ext cx="7207490" cy="480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1" y="910461"/>
            <a:ext cx="9074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공식 문서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docs.qgis.org/2.14/ko/docs/index.html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7" y="1556792"/>
            <a:ext cx="8133136" cy="4908616"/>
          </a:xfrm>
          <a:prstGeom prst="rect">
            <a:avLst/>
          </a:prstGeom>
          <a:ln w="635">
            <a:solidFill>
              <a:schemeClr val="tx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67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5100" indent="-114300" defTabSz="939800" eaLnBrk="0" fontAlgn="b" hangingPunct="0">
          <a:spcBef>
            <a:spcPct val="30000"/>
          </a:spcBef>
          <a:spcAft>
            <a:spcPct val="0"/>
          </a:spcAft>
          <a:buFont typeface="Arial" pitchFamily="34" charset="0"/>
          <a:buChar char="•"/>
          <a:defRPr sz="1400" dirty="0" smtClean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22866</TotalTime>
  <Words>2100</Words>
  <Application>Microsoft Office PowerPoint</Application>
  <PresentationFormat>A4 용지(210x297mm)</PresentationFormat>
  <Paragraphs>437</Paragraphs>
  <Slides>37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Apple SD 산돌고딕 Neo 일반체</vt:lpstr>
      <vt:lpstr>HY헤드라인M</vt:lpstr>
      <vt:lpstr>Nanum Gothic</vt:lpstr>
      <vt:lpstr>굴림</vt:lpstr>
      <vt:lpstr>나눔고딕</vt:lpstr>
      <vt:lpstr>나눔고딕 Bold</vt:lpstr>
      <vt:lpstr>맑은 고딕</vt:lpstr>
      <vt:lpstr>Arial</vt:lpstr>
      <vt:lpstr>Calibri</vt:lpstr>
      <vt:lpstr>Tw Cen MT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OSS_FOSS4G</dc:title>
  <dc:subject>공간정보거점대학 FOSS4G 교육</dc:subject>
  <dc:creator>Minpa Lee</dc:creator>
  <cp:lastModifiedBy>Windows 사용자</cp:lastModifiedBy>
  <cp:revision>1855</cp:revision>
  <cp:lastPrinted>2016-09-05T05:29:38Z</cp:lastPrinted>
  <dcterms:created xsi:type="dcterms:W3CDTF">2012-08-14T08:22:03Z</dcterms:created>
  <dcterms:modified xsi:type="dcterms:W3CDTF">2017-03-02T11:51:28Z</dcterms:modified>
  <cp:category>FOSS4G</cp:category>
</cp:coreProperties>
</file>